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4" r:id="rId5"/>
    <p:sldId id="275" r:id="rId6"/>
    <p:sldId id="261" r:id="rId7"/>
    <p:sldId id="266" r:id="rId8"/>
    <p:sldId id="282" r:id="rId9"/>
    <p:sldId id="279" r:id="rId10"/>
    <p:sldId id="276" r:id="rId11"/>
    <p:sldId id="277" r:id="rId12"/>
    <p:sldId id="274" r:id="rId13"/>
    <p:sldId id="284" r:id="rId14"/>
    <p:sldId id="268" r:id="rId15"/>
    <p:sldId id="283" r:id="rId16"/>
    <p:sldId id="280" r:id="rId17"/>
    <p:sldId id="273" r:id="rId18"/>
    <p:sldId id="281" r:id="rId19"/>
    <p:sldId id="285" r:id="rId20"/>
    <p:sldId id="262" r:id="rId21"/>
    <p:sldId id="272" r:id="rId22"/>
    <p:sldId id="263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864" userDrawn="1">
          <p15:clr>
            <a:srgbClr val="A4A3A4"/>
          </p15:clr>
        </p15:guide>
        <p15:guide id="2" orient="horz" pos="2736" userDrawn="1">
          <p15:clr>
            <a:srgbClr val="A4A3A4"/>
          </p15:clr>
        </p15:guide>
        <p15:guide id="3" orient="horz" pos="1248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pos="1008" userDrawn="1">
          <p15:clr>
            <a:srgbClr val="A4A3A4"/>
          </p15:clr>
        </p15:guide>
        <p15:guide id="6" pos="5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341B47-BEF9-4B24-AB69-BAACAFFBB1FC}" v="5" dt="2018-09-11T18:43:01.307"/>
    <p1510:client id="{E853CBCA-9543-4BAE-9D85-377BDFBB674F}" v="1" dt="2018-09-11T19:09:57.517"/>
    <p1510:client id="{2E648E04-A4FF-48CC-91DA-EA3A55A5F727}" v="1" dt="2018-09-11T21:14:50.173"/>
    <p1510:client id="{CE081FC6-382A-43EC-846D-DC1D3AAE5699}" v="2" dt="2018-09-11T22:27:47.221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9723" autoAdjust="0"/>
  </p:normalViewPr>
  <p:slideViewPr>
    <p:cSldViewPr>
      <p:cViewPr>
        <p:scale>
          <a:sx n="108" d="100"/>
          <a:sy n="108" d="100"/>
        </p:scale>
        <p:origin x="1032" y="62"/>
      </p:cViewPr>
      <p:guideLst>
        <p:guide pos="6864"/>
        <p:guide orient="horz" pos="2736"/>
        <p:guide orient="horz" pos="1248"/>
        <p:guide orient="horz" pos="2976"/>
        <p:guide pos="1008"/>
        <p:guide pos="55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iang\Downloads\Age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iang\Downloads\Age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liang\Downloads\Age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&lt;51</c:v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[AgeAnalysis.xlsx]Walkscore!$A$5:$A$12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[AgeAnalysis.xlsx]Walkscore!$C$5:$C$12</c:f>
              <c:numCache>
                <c:formatCode>General</c:formatCode>
                <c:ptCount val="8"/>
                <c:pt idx="0">
                  <c:v>0.11295681063122924</c:v>
                </c:pt>
                <c:pt idx="1">
                  <c:v>0.11960132890365449</c:v>
                </c:pt>
                <c:pt idx="2">
                  <c:v>0.10963455149501662</c:v>
                </c:pt>
                <c:pt idx="3">
                  <c:v>0.1461794019933555</c:v>
                </c:pt>
                <c:pt idx="4">
                  <c:v>0.12956810631229237</c:v>
                </c:pt>
                <c:pt idx="5">
                  <c:v>0.15614617940199338</c:v>
                </c:pt>
                <c:pt idx="6">
                  <c:v>0.106312292358804</c:v>
                </c:pt>
                <c:pt idx="7">
                  <c:v>0.11960132890365449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6F-4A21-83DC-C709987AFDC1}"/>
            </c:ext>
          </c:extLst>
        </c:ser>
        <c:ser>
          <c:idx val="1"/>
          <c:order val="1"/>
          <c:tx>
            <c:strRef>
              <c:f>[AgeAnalysis.xlsx]Walkscore!$A$13</c:f>
              <c:strCache>
                <c:ptCount val="1"/>
                <c:pt idx="0">
                  <c:v>51-65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[AgeAnalysis.xlsx]Walkscore!$A$5:$A$12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[AgeAnalysis.xlsx]Walkscore!$C$14:$C$21</c:f>
              <c:numCache>
                <c:formatCode>General</c:formatCode>
                <c:ptCount val="8"/>
                <c:pt idx="0">
                  <c:v>0.13574097135740973</c:v>
                </c:pt>
                <c:pt idx="1">
                  <c:v>0.13947696139476962</c:v>
                </c:pt>
                <c:pt idx="2">
                  <c:v>0.14445828144458284</c:v>
                </c:pt>
                <c:pt idx="3">
                  <c:v>0.13200498132004984</c:v>
                </c:pt>
                <c:pt idx="4">
                  <c:v>0.13698630136986303</c:v>
                </c:pt>
                <c:pt idx="5">
                  <c:v>0.12951432129514323</c:v>
                </c:pt>
                <c:pt idx="6">
                  <c:v>9.0909090909090912E-2</c:v>
                </c:pt>
                <c:pt idx="7">
                  <c:v>9.0909090909090898E-2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6F-4A21-83DC-C709987AFDC1}"/>
            </c:ext>
          </c:extLst>
        </c:ser>
        <c:ser>
          <c:idx val="2"/>
          <c:order val="2"/>
          <c:tx>
            <c:strRef>
              <c:f>[AgeAnalysis.xlsx]Walkscore!$A$22</c:f>
              <c:strCache>
                <c:ptCount val="1"/>
                <c:pt idx="0">
                  <c:v>66-80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[AgeAnalysis.xlsx]Walkscore!$A$5:$A$12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[AgeAnalysis.xlsx]Walkscore!$C$23:$C$30</c:f>
              <c:numCache>
                <c:formatCode>General</c:formatCode>
                <c:ptCount val="8"/>
                <c:pt idx="0">
                  <c:v>0.13681948424068763</c:v>
                </c:pt>
                <c:pt idx="1">
                  <c:v>0.12750716332378226</c:v>
                </c:pt>
                <c:pt idx="2">
                  <c:v>0.16404011461318047</c:v>
                </c:pt>
                <c:pt idx="3">
                  <c:v>0.16475644699140402</c:v>
                </c:pt>
                <c:pt idx="4">
                  <c:v>0.1275071633237822</c:v>
                </c:pt>
                <c:pt idx="5">
                  <c:v>0.11676217765042979</c:v>
                </c:pt>
                <c:pt idx="6">
                  <c:v>8.7392550143266468E-2</c:v>
                </c:pt>
                <c:pt idx="7">
                  <c:v>7.5214899713467023E-2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6F-4A21-83DC-C709987AFDC1}"/>
            </c:ext>
          </c:extLst>
        </c:ser>
        <c:ser>
          <c:idx val="3"/>
          <c:order val="3"/>
          <c:tx>
            <c:strRef>
              <c:f>[AgeAnalysis.xlsx]Walkscore!$A$31</c:f>
              <c:strCache>
                <c:ptCount val="1"/>
                <c:pt idx="0">
                  <c:v>81-95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[AgeAnalysis.xlsx]Walkscore!$A$5:$A$12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[AgeAnalysis.xlsx]Walkscore!$C$32:$C$39</c:f>
              <c:numCache>
                <c:formatCode>General</c:formatCode>
                <c:ptCount val="8"/>
                <c:pt idx="0">
                  <c:v>0.11409978308026031</c:v>
                </c:pt>
                <c:pt idx="1">
                  <c:v>0.10585683297180044</c:v>
                </c:pt>
                <c:pt idx="2">
                  <c:v>0.20737527114967466</c:v>
                </c:pt>
                <c:pt idx="3">
                  <c:v>0.17744034707158352</c:v>
                </c:pt>
                <c:pt idx="4">
                  <c:v>0.12494577006507591</c:v>
                </c:pt>
                <c:pt idx="5">
                  <c:v>0.11453362255965294</c:v>
                </c:pt>
                <c:pt idx="6">
                  <c:v>8.2863340563991361E-2</c:v>
                </c:pt>
                <c:pt idx="7">
                  <c:v>7.2885032537960984E-2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6F-4A21-83DC-C709987AFDC1}"/>
            </c:ext>
          </c:extLst>
        </c:ser>
        <c:ser>
          <c:idx val="4"/>
          <c:order val="4"/>
          <c:tx>
            <c:v>&gt;96</c:v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[AgeAnalysis.xlsx]Walkscore!$A$5:$A$12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[AgeAnalysis.xlsx]Walkscore!$C$41:$C$48</c:f>
              <c:numCache>
                <c:formatCode>General</c:formatCode>
                <c:ptCount val="8"/>
                <c:pt idx="0">
                  <c:v>6.1516452074391992E-2</c:v>
                </c:pt>
                <c:pt idx="1">
                  <c:v>5.7224606580829764E-2</c:v>
                </c:pt>
                <c:pt idx="2">
                  <c:v>0.301859799713877</c:v>
                </c:pt>
                <c:pt idx="3">
                  <c:v>0.2374821173104435</c:v>
                </c:pt>
                <c:pt idx="4">
                  <c:v>0.11874105865522175</c:v>
                </c:pt>
                <c:pt idx="5">
                  <c:v>9.012875536480687E-2</c:v>
                </c:pt>
                <c:pt idx="6">
                  <c:v>8.5836909871244635E-2</c:v>
                </c:pt>
                <c:pt idx="7">
                  <c:v>4.721030042918456E-2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6F-4A21-83DC-C709987AF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6854015"/>
        <c:axId val="1247607599"/>
      </c:barChart>
      <c:catAx>
        <c:axId val="11668540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Age Bands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7607599"/>
        <c:crosses val="autoZero"/>
        <c:auto val="1"/>
        <c:lblAlgn val="ctr"/>
        <c:lblOffset val="100"/>
        <c:noMultiLvlLbl val="0"/>
      </c:catAx>
      <c:valAx>
        <c:axId val="1247607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Distribution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854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390112933131059E-2"/>
          <c:y val="2.7656389259422473E-2"/>
          <c:w val="0.9017903152014255"/>
          <c:h val="0.77302043009347732"/>
        </c:manualLayout>
      </c:layout>
      <c:barChart>
        <c:barDir val="col"/>
        <c:grouping val="clustered"/>
        <c:varyColors val="0"/>
        <c:ser>
          <c:idx val="0"/>
          <c:order val="0"/>
          <c:tx>
            <c:v>&lt;51</c:v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[AgeAnalysis.xlsx]TransitScore!$A$5:$A$12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[AgeAnalysis.xlsx]TransitScore!$C$5:$C$12</c:f>
              <c:numCache>
                <c:formatCode>General</c:formatCode>
                <c:ptCount val="8"/>
                <c:pt idx="0">
                  <c:v>0.11375000000000002</c:v>
                </c:pt>
                <c:pt idx="1">
                  <c:v>0.11125000000000002</c:v>
                </c:pt>
                <c:pt idx="2">
                  <c:v>0.13000000000000003</c:v>
                </c:pt>
                <c:pt idx="3">
                  <c:v>0.14375000000000002</c:v>
                </c:pt>
                <c:pt idx="4">
                  <c:v>0.13375000000000004</c:v>
                </c:pt>
                <c:pt idx="5">
                  <c:v>0.14125000000000001</c:v>
                </c:pt>
                <c:pt idx="6">
                  <c:v>0.11000000000000001</c:v>
                </c:pt>
                <c:pt idx="7">
                  <c:v>0.11625000000000001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7E-41BC-8D7C-72888BF2E1B5}"/>
            </c:ext>
          </c:extLst>
        </c:ser>
        <c:ser>
          <c:idx val="1"/>
          <c:order val="1"/>
          <c:tx>
            <c:strRef>
              <c:f>[AgeAnalysis.xlsx]TransitScore!$A$13</c:f>
              <c:strCache>
                <c:ptCount val="1"/>
                <c:pt idx="0">
                  <c:v>50-64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[AgeAnalysis.xlsx]TransitScore!$A$5:$A$12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[AgeAnalysis.xlsx]TransitScore!$C$14:$C$21</c:f>
              <c:numCache>
                <c:formatCode>General</c:formatCode>
                <c:ptCount val="8"/>
                <c:pt idx="0">
                  <c:v>0.14198557958957292</c:v>
                </c:pt>
                <c:pt idx="1">
                  <c:v>0.13643926788685529</c:v>
                </c:pt>
                <c:pt idx="2">
                  <c:v>0.15141430948419299</c:v>
                </c:pt>
                <c:pt idx="3">
                  <c:v>0.14420410427066002</c:v>
                </c:pt>
                <c:pt idx="4">
                  <c:v>0.12867443150305047</c:v>
                </c:pt>
                <c:pt idx="5">
                  <c:v>0.12590127565169162</c:v>
                </c:pt>
                <c:pt idx="6">
                  <c:v>9.0959511924570191E-2</c:v>
                </c:pt>
                <c:pt idx="7">
                  <c:v>8.0421519689406556E-2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7E-41BC-8D7C-72888BF2E1B5}"/>
            </c:ext>
          </c:extLst>
        </c:ser>
        <c:ser>
          <c:idx val="2"/>
          <c:order val="2"/>
          <c:tx>
            <c:strRef>
              <c:f>[AgeAnalysis.xlsx]TransitScore!$A$22</c:f>
              <c:strCache>
                <c:ptCount val="1"/>
                <c:pt idx="0">
                  <c:v>65-79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[AgeAnalysis.xlsx]TransitScore!$A$5:$A$12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[AgeAnalysis.xlsx]TransitScore!$C$23:$C$30</c:f>
              <c:numCache>
                <c:formatCode>General</c:formatCode>
                <c:ptCount val="8"/>
                <c:pt idx="0">
                  <c:v>0.12734082397003743</c:v>
                </c:pt>
                <c:pt idx="1">
                  <c:v>0.11797752808988764</c:v>
                </c:pt>
                <c:pt idx="2">
                  <c:v>0.18913857677902624</c:v>
                </c:pt>
                <c:pt idx="3">
                  <c:v>0.17540574282147317</c:v>
                </c:pt>
                <c:pt idx="4">
                  <c:v>0.12421972534332083</c:v>
                </c:pt>
                <c:pt idx="5">
                  <c:v>0.11360799001248442</c:v>
                </c:pt>
                <c:pt idx="6">
                  <c:v>8.1772784019975051E-2</c:v>
                </c:pt>
                <c:pt idx="7">
                  <c:v>7.0536828963795262E-2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7E-41BC-8D7C-72888BF2E1B5}"/>
            </c:ext>
          </c:extLst>
        </c:ser>
        <c:ser>
          <c:idx val="3"/>
          <c:order val="3"/>
          <c:tx>
            <c:strRef>
              <c:f>[AgeAnalysis.xlsx]TransitScore!$A$31</c:f>
              <c:strCache>
                <c:ptCount val="1"/>
                <c:pt idx="0">
                  <c:v>80-94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[AgeAnalysis.xlsx]TransitScore!$A$5:$A$12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[AgeAnalysis.xlsx]TransitScore!$C$32:$C$39</c:f>
              <c:numCache>
                <c:formatCode>General</c:formatCode>
                <c:ptCount val="8"/>
                <c:pt idx="0">
                  <c:v>7.9772079772079799E-2</c:v>
                </c:pt>
                <c:pt idx="1">
                  <c:v>6.4102564102564111E-2</c:v>
                </c:pt>
                <c:pt idx="2">
                  <c:v>0.2820512820512821</c:v>
                </c:pt>
                <c:pt idx="3">
                  <c:v>0.22934472934472938</c:v>
                </c:pt>
                <c:pt idx="4">
                  <c:v>0.1153846153846154</c:v>
                </c:pt>
                <c:pt idx="5">
                  <c:v>9.1168091168091187E-2</c:v>
                </c:pt>
                <c:pt idx="6">
                  <c:v>7.4074074074074084E-2</c:v>
                </c:pt>
                <c:pt idx="7">
                  <c:v>6.4102564102564111E-2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7E-41BC-8D7C-72888BF2E1B5}"/>
            </c:ext>
          </c:extLst>
        </c:ser>
        <c:ser>
          <c:idx val="4"/>
          <c:order val="4"/>
          <c:tx>
            <c:v>&gt;96</c:v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[AgeAnalysis.xlsx]TransitScore!$A$5:$A$12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[AgeAnalysis.xlsx]TransitScore!$C$41:$C$48</c:f>
              <c:numCache>
                <c:formatCode>General</c:formatCode>
                <c:ptCount val="8"/>
                <c:pt idx="0">
                  <c:v>5.5276381909547742E-2</c:v>
                </c:pt>
                <c:pt idx="1">
                  <c:v>6.8676716917922959E-2</c:v>
                </c:pt>
                <c:pt idx="2">
                  <c:v>0.31658291457286436</c:v>
                </c:pt>
                <c:pt idx="3">
                  <c:v>0.23115577889447236</c:v>
                </c:pt>
                <c:pt idx="4">
                  <c:v>0.13232830820770519</c:v>
                </c:pt>
                <c:pt idx="5">
                  <c:v>9.212730318257957E-2</c:v>
                </c:pt>
                <c:pt idx="6">
                  <c:v>7.2026800670016752E-2</c:v>
                </c:pt>
                <c:pt idx="7">
                  <c:v>3.1825795644891117E-2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7E-41BC-8D7C-72888BF2E1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6854015"/>
        <c:axId val="1247607599"/>
      </c:barChart>
      <c:catAx>
        <c:axId val="11668540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Age Bands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7607599"/>
        <c:crosses val="autoZero"/>
        <c:auto val="1"/>
        <c:lblAlgn val="ctr"/>
        <c:lblOffset val="100"/>
        <c:noMultiLvlLbl val="0"/>
      </c:catAx>
      <c:valAx>
        <c:axId val="1247607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Distribution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854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496833538009583"/>
          <c:y val="0.90728794359601161"/>
          <c:w val="0.25617941679308437"/>
          <c:h val="4.24277122959475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&lt;51</c:v>
          </c:tx>
          <c:spPr>
            <a:solidFill>
              <a:schemeClr val="accent2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[AgeAnalysis.xlsx]BikeScore!$A$5:$A$12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[AgeAnalysis.xlsx]BikeScore!$C$5:$C$12</c:f>
              <c:numCache>
                <c:formatCode>General</c:formatCode>
                <c:ptCount val="8"/>
                <c:pt idx="0">
                  <c:v>0.115</c:v>
                </c:pt>
                <c:pt idx="1">
                  <c:v>0.11000000000000001</c:v>
                </c:pt>
                <c:pt idx="2">
                  <c:v>0.115</c:v>
                </c:pt>
                <c:pt idx="3">
                  <c:v>0.16500000000000001</c:v>
                </c:pt>
                <c:pt idx="4">
                  <c:v>0.13000000000000003</c:v>
                </c:pt>
                <c:pt idx="5">
                  <c:v>0.15000000000000005</c:v>
                </c:pt>
                <c:pt idx="6">
                  <c:v>0.10500000000000001</c:v>
                </c:pt>
                <c:pt idx="7">
                  <c:v>0.11000000000000001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BD-40B9-A7DD-1F9ADF6B24AE}"/>
            </c:ext>
          </c:extLst>
        </c:ser>
        <c:ser>
          <c:idx val="1"/>
          <c:order val="1"/>
          <c:tx>
            <c:strRef>
              <c:f>[AgeAnalysis.xlsx]BikeScore!$A$13</c:f>
              <c:strCache>
                <c:ptCount val="1"/>
                <c:pt idx="0">
                  <c:v>50-64</c:v>
                </c:pt>
              </c:strCache>
            </c:strRef>
          </c:tx>
          <c:spPr>
            <a:solidFill>
              <a:schemeClr val="accent2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[AgeAnalysis.xlsx]BikeScore!$A$5:$A$12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[AgeAnalysis.xlsx]BikeScore!$C$14:$C$21</c:f>
              <c:numCache>
                <c:formatCode>General</c:formatCode>
                <c:ptCount val="8"/>
                <c:pt idx="0">
                  <c:v>0.13821815154038303</c:v>
                </c:pt>
                <c:pt idx="1">
                  <c:v>0.138218151540383</c:v>
                </c:pt>
                <c:pt idx="2">
                  <c:v>0.13905079100749376</c:v>
                </c:pt>
                <c:pt idx="3">
                  <c:v>0.12656119900083265</c:v>
                </c:pt>
                <c:pt idx="4">
                  <c:v>0.13072439633638638</c:v>
                </c:pt>
                <c:pt idx="5">
                  <c:v>0.13322231473771859</c:v>
                </c:pt>
                <c:pt idx="6">
                  <c:v>9.658617818484598E-2</c:v>
                </c:pt>
                <c:pt idx="7">
                  <c:v>9.7418817651956716E-2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BD-40B9-A7DD-1F9ADF6B24AE}"/>
            </c:ext>
          </c:extLst>
        </c:ser>
        <c:ser>
          <c:idx val="2"/>
          <c:order val="2"/>
          <c:tx>
            <c:strRef>
              <c:f>[AgeAnalysis.xlsx]BikeScore!$A$22</c:f>
              <c:strCache>
                <c:ptCount val="1"/>
                <c:pt idx="0">
                  <c:v>65-79</c:v>
                </c:pt>
              </c:strCache>
            </c:strRef>
          </c:tx>
          <c:spPr>
            <a:solidFill>
              <a:schemeClr val="accent2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[AgeAnalysis.xlsx]BikeScore!$A$5:$A$12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[AgeAnalysis.xlsx]BikeScore!$C$23:$C$30</c:f>
              <c:numCache>
                <c:formatCode>General</c:formatCode>
                <c:ptCount val="8"/>
                <c:pt idx="0">
                  <c:v>0.14097843240399788</c:v>
                </c:pt>
                <c:pt idx="1">
                  <c:v>0.13150973172014729</c:v>
                </c:pt>
                <c:pt idx="2">
                  <c:v>0.16359810625986318</c:v>
                </c:pt>
                <c:pt idx="3">
                  <c:v>0.14992109416096791</c:v>
                </c:pt>
                <c:pt idx="4">
                  <c:v>0.12835349815886377</c:v>
                </c:pt>
                <c:pt idx="5">
                  <c:v>0.12098895318253548</c:v>
                </c:pt>
                <c:pt idx="6">
                  <c:v>8.7848500789058412E-2</c:v>
                </c:pt>
                <c:pt idx="7">
                  <c:v>7.6801683324566036E-2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BD-40B9-A7DD-1F9ADF6B24AE}"/>
            </c:ext>
          </c:extLst>
        </c:ser>
        <c:ser>
          <c:idx val="3"/>
          <c:order val="3"/>
          <c:tx>
            <c:strRef>
              <c:f>[AgeAnalysis.xlsx]BikeScore!$A$31</c:f>
              <c:strCache>
                <c:ptCount val="1"/>
                <c:pt idx="0">
                  <c:v>80-95</c:v>
                </c:pt>
              </c:strCache>
            </c:strRef>
          </c:tx>
          <c:spPr>
            <a:solidFill>
              <a:schemeClr val="accent2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[AgeAnalysis.xlsx]BikeScore!$A$5:$A$12</c:f>
              <c:strCache>
                <c:ptCount val="8"/>
                <c:pt idx="0">
                  <c:v>&lt;9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&gt;70</c:v>
                </c:pt>
              </c:strCache>
            </c:strRef>
          </c:cat>
          <c:val>
            <c:numRef>
              <c:f>[AgeAnalysis.xlsx]BikeScore!$C$32:$C$39</c:f>
              <c:numCache>
                <c:formatCode>General</c:formatCode>
                <c:ptCount val="8"/>
                <c:pt idx="0">
                  <c:v>8.3106267029972744E-2</c:v>
                </c:pt>
                <c:pt idx="1">
                  <c:v>7.8110808356039965E-2</c:v>
                </c:pt>
                <c:pt idx="2">
                  <c:v>0.25703905540417799</c:v>
                </c:pt>
                <c:pt idx="3">
                  <c:v>0.2202543142597638</c:v>
                </c:pt>
                <c:pt idx="4">
                  <c:v>0.12306993642143502</c:v>
                </c:pt>
                <c:pt idx="5">
                  <c:v>0.1003633060853769</c:v>
                </c:pt>
                <c:pt idx="6">
                  <c:v>7.901907356948229E-2</c:v>
                </c:pt>
                <c:pt idx="7">
                  <c:v>5.9037238873751133E-2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BD-40B9-A7DD-1F9ADF6B2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6854015"/>
        <c:axId val="1247607599"/>
      </c:barChart>
      <c:catAx>
        <c:axId val="11668540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Age Bands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7607599"/>
        <c:crosses val="autoZero"/>
        <c:auto val="1"/>
        <c:lblAlgn val="ctr"/>
        <c:lblOffset val="100"/>
        <c:noMultiLvlLbl val="0"/>
      </c:catAx>
      <c:valAx>
        <c:axId val="1247607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Distribution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6854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E24C3-B82C-421E-BF55-1E181BC196CC}" type="datetimeFigureOut">
              <a:rPr lang="en-US"/>
              <a:t>9/11/2018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31E70-1C2E-486D-9B1D-3720AF5A9CB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4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41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13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3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14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FIlipe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00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30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48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01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31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/>
              <a:t>Sandra + Katy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Discuss any difficulties that arose, and how you dealt with them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Discuss any additional questions that came up, but which you didn't have time to answer: What would you research next, if you had two more weeks?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/>
              <a:t>Filipe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Define the core message or hypothesis of your project.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Describe the questions you asked, and why you asked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/>
              <a:t>All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Discuss any difficulties that arose, and how you dealt with them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Discuss any additional questions that came up, but which you didn't have time to answer: What would you research next, if you had two more weeks?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1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</a:p>
          <a:p>
            <a:endParaRPr lang="en-US" dirty="0"/>
          </a:p>
          <a:p>
            <a:r>
              <a:rPr lang="en-US" dirty="0"/>
              <a:t>Elaborate on the questions you asked, describing what kinds of data you needed to answer them, and where you found it</a:t>
            </a:r>
          </a:p>
          <a:p>
            <a:r>
              <a:rPr lang="en-US" dirty="0"/>
              <a:t>Describe whether you were able to answer these questions to your satisfaction, and briefly summarize your findings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56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0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/>
              <a:t>Katy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Discuss the steps you took to analyze the data and answer each question you asked in your proposal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Present and discuss interesting figures developed during analysis, ideally with the help of </a:t>
            </a:r>
            <a:r>
              <a:rPr lang="en-US" dirty="0" err="1"/>
              <a:t>Jupyter</a:t>
            </a:r>
            <a:r>
              <a:rPr lang="en-US" dirty="0"/>
              <a:t> 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1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Katy </a:t>
            </a:r>
          </a:p>
          <a:p>
            <a:endParaRPr lang="en-US" dirty="0"/>
          </a:p>
          <a:p>
            <a:r>
              <a:rPr lang="en-US" dirty="0"/>
              <a:t>Discuss your findings. Did you find what you expected to find? If not, why not? What inferences or general conclusions can you draw from your analysis?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9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1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23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31E70-1C2E-486D-9B1D-3720AF5A9C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600C-C434-42BA-8D81-2CDFD403E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ACC92-C00D-4D59-B022-1D8D73F48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276E3-F371-49E2-8CBB-D65F38FB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D2197-55D2-4B25-A62B-4A63E92C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AA5E5-DEE0-45B2-9E59-84249A6D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9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40C8-B366-4D45-9910-4E5E8C43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EC03F-40B6-4FF1-A181-8E46A18EB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70758-896D-4906-AB59-2E58D777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E975C-ADEC-4C21-8FD7-AF1667BD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04E8D-215B-44FE-88EA-8D4B3256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84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3F6D2-0277-497D-94C1-02D86CA753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E209F-3A02-4FD3-B22D-04E81E864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05AC-F04F-4A14-A28D-9F771777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F7B10-C753-4C8F-B5F3-94205EC5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9B803-48AF-4CAA-A4FF-642711DD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D2951-135F-4C4B-A902-5E2C10AD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E0155-A30A-4952-A671-DF7AF3DC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4B0BE-CFAD-4744-876F-0C14D8FA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D42EA-5F71-4B88-9427-93990D962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0199-CE25-4314-A61B-B260E541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7B42-099A-455A-A83E-2B95C407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F0062-C89E-4F10-8A11-C7D225E1B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419A-F576-46F3-9D48-CFEDE605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6DDB3-A2DB-48C8-B11C-6F6424B3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B547D-AAC0-4F97-9A44-79A79BA5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36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749E-BC7D-477F-993E-DCB6AE47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CB9F5-630A-473C-97D5-6E1AC87E6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E9D08-720D-4524-9F4F-9BFF38F14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D6579-41DA-48AB-9C64-D6C2F2B1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2A531-F342-4D5F-A1B8-E523D42B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F135E-1F1D-45BE-8EFC-6C76479A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D1A3-01DF-41FE-97F0-33F62227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39BA3-92FD-49BF-B684-97D53EA60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2A54D-5389-4D20-AE47-69E21188A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DFD36-9F26-43EB-AB9E-DE9E0589E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D067F-C8AC-4979-82F4-B74B13ADB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B1A0ED-C79C-4B25-92B8-C4986CF5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6E149-5DCE-422C-A16F-41B1B181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42A73-6FE3-4AC3-AE99-668716A6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5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8A8C-89B7-4FB3-8F4D-CFBEBD07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02D75-7CE3-44DB-97FD-ACBA525C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C9898-587A-4980-B0F7-CAE8D6C8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33D2F-B5E7-4E57-9020-9C1A8FC6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4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C995B-4446-4A83-8032-B3F89C3E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4D1CA-A838-478B-9999-FCF2A873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4AECB-3A74-4183-B339-E09ECD209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9008-A497-4786-B390-E36DD67F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F3EE-75BF-4C96-82D8-563F6D749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FFA0D-BA69-4192-8075-08F6638E9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D41F2-17BC-4D5B-82B8-3F5B2D9D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18CFB-D4B0-4CFC-945C-D9CB106C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42E45-A437-48E6-AA2B-1AAA65A9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930F-7E05-4E0F-B780-01E1DBB9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B55908-BBD5-4C00-B2D2-53F9B4C8EC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11E0F-DCB1-49CA-B4CD-DB9779231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51D73-3478-4C44-BC20-A93C8163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4B3FF-611B-4B59-9E1F-AB07C344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1147E-C1CF-4A23-9573-E9C8F66F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9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EE1018-78DB-4B99-84C2-91D26029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1069C-2DE1-407E-BF72-04F3A326E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2887E-67F0-4689-9B32-7E15C5A52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37242-5886-42B2-AD33-14078A14C439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A5DEF-51EC-4F23-B485-7EC846D64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0D64F-FA3B-4DED-9FF9-BE7D7E35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4B2CD-46C8-4C2A-8544-9A0F460C8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hicago city grid">
            <a:extLst>
              <a:ext uri="{FF2B5EF4-FFF2-40B4-BE49-F238E27FC236}">
                <a16:creationId xmlns:a16="http://schemas.microsoft.com/office/drawing/2014/main" id="{2C845AF6-B401-4EF0-A8A4-2A4730CEA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b="8148"/>
          <a:stretch/>
        </p:blipFill>
        <p:spPr bwMode="auto">
          <a:xfrm>
            <a:off x="-152400" y="0"/>
            <a:ext cx="5855546" cy="69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50E544-534D-47A2-9532-13617FB6A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7262" y="1493475"/>
            <a:ext cx="6234737" cy="2016487"/>
          </a:xfrm>
        </p:spPr>
        <p:txBody>
          <a:bodyPr/>
          <a:lstStyle/>
          <a:p>
            <a:pPr algn="l"/>
            <a:r>
              <a:rPr lang="en-US" dirty="0">
                <a:latin typeface="Myriad Pro Cond" panose="020B0506030403020204" pitchFamily="34" charset="0"/>
                <a:cs typeface="Arial"/>
              </a:rPr>
              <a:t>Smart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495D6-2B65-4BC3-B5DB-D52C5F7C7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07150"/>
            <a:ext cx="6234737" cy="1398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latin typeface="Myriad Pro Light Cond" panose="020B0406030403020204" pitchFamily="34" charset="0"/>
              </a:rPr>
              <a:t>Felipe Coelho, Katy Liang, Sandra </a:t>
            </a:r>
            <a:r>
              <a:rPr lang="en-US" dirty="0" err="1">
                <a:latin typeface="Myriad Pro Light Cond" panose="020B0406030403020204" pitchFamily="34" charset="0"/>
              </a:rPr>
              <a:t>Tacina</a:t>
            </a:r>
            <a:endParaRPr lang="en-US" dirty="0">
              <a:latin typeface="Myriad Pro Light Cond" panose="020B04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830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58200" cy="1332820"/>
          </a:xfrm>
        </p:spPr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age distribution by </a:t>
            </a:r>
            <a:r>
              <a:rPr lang="en-US" dirty="0" err="1">
                <a:latin typeface="Myriad Pro Cond" panose="020B0506030403020204" pitchFamily="34" charset="0"/>
              </a:rPr>
              <a:t>transitscore</a:t>
            </a:r>
            <a:endParaRPr lang="en-US" dirty="0">
              <a:latin typeface="Myriad Pro Cond" panose="020B0506030403020204" pitchFamily="34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E5EEA0A-6916-BC46-B004-B033A56A54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4479160"/>
              </p:ext>
            </p:extLst>
          </p:nvPr>
        </p:nvGraphicFramePr>
        <p:xfrm>
          <a:off x="157003" y="1371600"/>
          <a:ext cx="8305800" cy="5051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4FD67C-0D08-4B03-9E23-A5FABAFE4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62278"/>
              </p:ext>
            </p:extLst>
          </p:nvPr>
        </p:nvGraphicFramePr>
        <p:xfrm>
          <a:off x="8763000" y="4267200"/>
          <a:ext cx="3309167" cy="2446458"/>
        </p:xfrm>
        <a:graphic>
          <a:graphicData uri="http://schemas.openxmlformats.org/drawingml/2006/table">
            <a:tbl>
              <a:tblPr/>
              <a:tblGrid>
                <a:gridCol w="652172">
                  <a:extLst>
                    <a:ext uri="{9D8B030D-6E8A-4147-A177-3AD203B41FA5}">
                      <a16:colId xmlns:a16="http://schemas.microsoft.com/office/drawing/2014/main" val="966328833"/>
                    </a:ext>
                  </a:extLst>
                </a:gridCol>
                <a:gridCol w="531399">
                  <a:extLst>
                    <a:ext uri="{9D8B030D-6E8A-4147-A177-3AD203B41FA5}">
                      <a16:colId xmlns:a16="http://schemas.microsoft.com/office/drawing/2014/main" val="1235860511"/>
                    </a:ext>
                  </a:extLst>
                </a:gridCol>
                <a:gridCol w="531399">
                  <a:extLst>
                    <a:ext uri="{9D8B030D-6E8A-4147-A177-3AD203B41FA5}">
                      <a16:colId xmlns:a16="http://schemas.microsoft.com/office/drawing/2014/main" val="930634819"/>
                    </a:ext>
                  </a:extLst>
                </a:gridCol>
                <a:gridCol w="531399">
                  <a:extLst>
                    <a:ext uri="{9D8B030D-6E8A-4147-A177-3AD203B41FA5}">
                      <a16:colId xmlns:a16="http://schemas.microsoft.com/office/drawing/2014/main" val="3757342230"/>
                    </a:ext>
                  </a:extLst>
                </a:gridCol>
                <a:gridCol w="531399">
                  <a:extLst>
                    <a:ext uri="{9D8B030D-6E8A-4147-A177-3AD203B41FA5}">
                      <a16:colId xmlns:a16="http://schemas.microsoft.com/office/drawing/2014/main" val="2605487697"/>
                    </a:ext>
                  </a:extLst>
                </a:gridCol>
                <a:gridCol w="531399">
                  <a:extLst>
                    <a:ext uri="{9D8B030D-6E8A-4147-A177-3AD203B41FA5}">
                      <a16:colId xmlns:a16="http://schemas.microsoft.com/office/drawing/2014/main" val="3654129912"/>
                    </a:ext>
                  </a:extLst>
                </a:gridCol>
              </a:tblGrid>
              <a:tr h="18840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46159"/>
                  </a:ext>
                </a:extLst>
              </a:tr>
              <a:tr h="253622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Distribution by TransitScore Band</a:t>
                      </a:r>
                    </a:p>
                  </a:txBody>
                  <a:tcPr marL="86956" marR="86956" marT="43478" marB="4347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3313"/>
                  </a:ext>
                </a:extLst>
              </a:tr>
              <a:tr h="188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TransitScore Band</a:t>
                      </a:r>
                    </a:p>
                  </a:txBody>
                  <a:tcPr marL="86956" marR="86956" marT="43478" marB="4347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26597"/>
                  </a:ext>
                </a:extLst>
              </a:tr>
              <a:tr h="195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Band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&lt;51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50-64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65-79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80-94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&gt;95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11559"/>
                  </a:ext>
                </a:extLst>
              </a:tr>
              <a:tr h="188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&lt;9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E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4DE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CF1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769587"/>
                  </a:ext>
                </a:extLst>
              </a:tr>
              <a:tr h="188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10-19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11.1%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8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0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11.8%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6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273323"/>
                  </a:ext>
                </a:extLst>
              </a:tr>
              <a:tr h="188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20-29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15.1%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18.9%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0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28.2%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B4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31.7%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05735"/>
                  </a:ext>
                </a:extLst>
              </a:tr>
              <a:tr h="188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30-39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4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135839"/>
                  </a:ext>
                </a:extLst>
              </a:tr>
              <a:tr h="188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40-49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13.4%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1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4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050451"/>
                  </a:ext>
                </a:extLst>
              </a:tr>
              <a:tr h="188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50-59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3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7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685756"/>
                  </a:ext>
                </a:extLst>
              </a:tr>
              <a:tr h="188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60-69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8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366609"/>
                  </a:ext>
                </a:extLst>
              </a:tr>
              <a:tr h="1884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&gt;70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1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4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6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7246" marR="7246" marT="72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465356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7D03173-1228-4011-92C0-6FB60F32C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65D02B-68FC-4968-AD87-8B1B4EC97EDA}"/>
              </a:ext>
            </a:extLst>
          </p:cNvPr>
          <p:cNvSpPr txBox="1"/>
          <p:nvPr/>
        </p:nvSpPr>
        <p:spPr>
          <a:xfrm>
            <a:off x="7543800" y="6231265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yriad Pro Light Cond" panose="020B0406030403020204" pitchFamily="34" charset="0"/>
              </a:rPr>
              <a:t>Chi Square test</a:t>
            </a:r>
          </a:p>
          <a:p>
            <a:r>
              <a:rPr lang="en-US" sz="1400" dirty="0">
                <a:latin typeface="Myriad Pro Light Cond" panose="020B0406030403020204" pitchFamily="34" charset="0"/>
              </a:rPr>
              <a:t>P value &lt;0.001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CB96E2-CE3A-43E4-988B-01C8EF19886D}"/>
              </a:ext>
            </a:extLst>
          </p:cNvPr>
          <p:cNvSpPr txBox="1"/>
          <p:nvPr/>
        </p:nvSpPr>
        <p:spPr>
          <a:xfrm>
            <a:off x="2057400" y="5912855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Myriad Pro Light Cond" panose="020B0406030403020204" pitchFamily="34" charset="0"/>
              </a:rPr>
              <a:t>transitscore</a:t>
            </a:r>
            <a:endParaRPr lang="en-US" sz="1400" dirty="0">
              <a:latin typeface="Myriad Pro Light Cond" panose="020B04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38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58200" cy="1332820"/>
          </a:xfrm>
        </p:spPr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age distribution by </a:t>
            </a:r>
            <a:r>
              <a:rPr lang="en-US" dirty="0" err="1">
                <a:latin typeface="Myriad Pro Cond" panose="020B0506030403020204" pitchFamily="34" charset="0"/>
              </a:rPr>
              <a:t>bikescore</a:t>
            </a:r>
            <a:endParaRPr lang="en-US" dirty="0">
              <a:latin typeface="Myriad Pro Cond" panose="020B0506030403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9187FC6-624F-0344-BC8D-1638F55EA1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5164908"/>
              </p:ext>
            </p:extLst>
          </p:nvPr>
        </p:nvGraphicFramePr>
        <p:xfrm>
          <a:off x="190457" y="1908364"/>
          <a:ext cx="7924800" cy="4352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AB2470-5621-46BA-BD6F-33A74CA97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61385"/>
              </p:ext>
            </p:extLst>
          </p:nvPr>
        </p:nvGraphicFramePr>
        <p:xfrm>
          <a:off x="8763043" y="4267200"/>
          <a:ext cx="3238500" cy="2453640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2556186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11978215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34261257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32407179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23425355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855671"/>
                  </a:ext>
                </a:extLst>
              </a:tr>
              <a:tr h="2667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Distribution by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BikeScore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04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Bikescore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7060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Band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50-64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65-79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01218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9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DF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F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27882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3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8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671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0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6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98437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30-39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5B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5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B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B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26432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D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3220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50-59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B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F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1245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60-69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1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8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56758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8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4821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AEAB40-CED6-41FA-90D7-AB59EE831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C55F5-C6B1-41E0-81FB-1D4774481E75}"/>
              </a:ext>
            </a:extLst>
          </p:cNvPr>
          <p:cNvSpPr txBox="1"/>
          <p:nvPr/>
        </p:nvSpPr>
        <p:spPr>
          <a:xfrm>
            <a:off x="7543800" y="6231265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Myriad Pro Light Cond" panose="020B0406030403020204" pitchFamily="34" charset="0"/>
              </a:rPr>
              <a:t>Chi Square test</a:t>
            </a:r>
          </a:p>
          <a:p>
            <a:pPr algn="r"/>
            <a:r>
              <a:rPr lang="en-US" sz="1400" dirty="0">
                <a:latin typeface="Myriad Pro Light Cond" panose="020B0406030403020204" pitchFamily="34" charset="0"/>
              </a:rPr>
              <a:t>P value =0.03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395D4-72ED-4F42-AAC1-584036825A00}"/>
              </a:ext>
            </a:extLst>
          </p:cNvPr>
          <p:cNvSpPr txBox="1"/>
          <p:nvPr/>
        </p:nvSpPr>
        <p:spPr>
          <a:xfrm>
            <a:off x="2133600" y="5923488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Myriad Pro Light Cond" panose="020B0406030403020204" pitchFamily="34" charset="0"/>
              </a:rPr>
              <a:t>bikescore</a:t>
            </a:r>
            <a:endParaRPr lang="en-US" sz="1400" dirty="0">
              <a:latin typeface="Myriad Pro Light Cond" panose="020B04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06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per capital income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08F544-CF42-4A46-A81B-486AEF44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54AE32-A83C-4579-88B2-A29028DFE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63713"/>
            <a:ext cx="11125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8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household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C54CD-A16D-4AD8-8EEE-E2AE28AB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FADBB-12B0-4F2F-8F1C-EA5844EB9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28800"/>
            <a:ext cx="10896600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5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poverty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2B11E-6DA5-4DB4-844B-F7C938326D41}"/>
              </a:ext>
            </a:extLst>
          </p:cNvPr>
          <p:cNvSpPr/>
          <p:nvPr/>
        </p:nvSpPr>
        <p:spPr>
          <a:xfrm>
            <a:off x="569015" y="5261605"/>
            <a:ext cx="11322579" cy="1357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ysClr val="windowText" lastClr="000000"/>
                </a:solidFill>
                <a:latin typeface="Myriad Pro Light Cond" panose="020B0406030403020204" pitchFamily="34" charset="0"/>
              </a:rPr>
              <a:t>To transit varies significantly by neighborhood, and high income neighborhoods have better access.  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Myriad Pro Light Cond" panose="020B0406030403020204" pitchFamily="34" charset="0"/>
              </a:rPr>
              <a:t>However, the converse is not true:  there is no evidence that, on average, people living in poverty less have less access to transit or live in areas that are less walkable/</a:t>
            </a:r>
            <a:r>
              <a:rPr lang="en-US" dirty="0" err="1">
                <a:solidFill>
                  <a:sysClr val="windowText" lastClr="000000"/>
                </a:solidFill>
                <a:latin typeface="Myriad Pro Light Cond" panose="020B0406030403020204" pitchFamily="34" charset="0"/>
              </a:rPr>
              <a:t>bikible</a:t>
            </a:r>
            <a:endParaRPr lang="en-US" dirty="0">
              <a:solidFill>
                <a:sysClr val="windowText" lastClr="000000"/>
              </a:solidFill>
              <a:latin typeface="Myriad Pro Light Cond" panose="020B0406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4E2FB-40CF-4B5E-B304-84EFF678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682CA8-6F8C-4E4D-ACF6-5959F8C96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4" y="1810772"/>
            <a:ext cx="11030112" cy="278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58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58200" cy="1332820"/>
          </a:xfrm>
        </p:spPr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home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EAB40-CED6-41FA-90D7-AB59EE83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59531-E757-46B1-AC80-E5A10E917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26117"/>
            <a:ext cx="11506200" cy="28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5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commuting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23" y="6071702"/>
            <a:ext cx="5679196" cy="76592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buNone/>
            </a:pPr>
            <a:r>
              <a:rPr lang="en-US" dirty="0">
                <a:latin typeface="Myriad Pro Light Cond" panose="020B0406030403020204" pitchFamily="34" charset="0"/>
              </a:rPr>
              <a:t>Only a portion of Chicagoans report commuting to work </a:t>
            </a:r>
          </a:p>
        </p:txBody>
      </p:sp>
      <p:pic>
        <p:nvPicPr>
          <p:cNvPr id="17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25932D5E-E62D-4EC5-BA77-91DA695C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029" y="1444766"/>
            <a:ext cx="4807251" cy="3915674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1E1AF86C-F012-4FDF-923C-F9651A1AC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2" y="1519848"/>
            <a:ext cx="5612996" cy="4193106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FF328A9-F704-4C35-BC5B-DCC4354B409C}"/>
              </a:ext>
            </a:extLst>
          </p:cNvPr>
          <p:cNvSpPr txBox="1">
            <a:spLocks/>
          </p:cNvSpPr>
          <p:nvPr/>
        </p:nvSpPr>
        <p:spPr>
          <a:xfrm>
            <a:off x="6096709" y="6068495"/>
            <a:ext cx="5524867" cy="7755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dirty="0">
                <a:latin typeface="Myriad Pro Light Cond" panose="020B0406030403020204" pitchFamily="34" charset="0"/>
              </a:rPr>
              <a:t>Of those that do commute, most people drive to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3FAC4-E69D-4F08-A5DE-9267CA2B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6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commuting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690688"/>
            <a:ext cx="41992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Myriad Pro Light Cond" panose="020B0406030403020204" pitchFamily="34" charset="0"/>
              </a:rPr>
              <a:t>In Chicago neighborhoods with a higher transit scores, people are much less likely to drive to work</a:t>
            </a:r>
          </a:p>
        </p:txBody>
      </p:sp>
      <p:pic>
        <p:nvPicPr>
          <p:cNvPr id="7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66C0BCA-48C0-4DD8-ADA0-9C610A460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" r="257" b="3315"/>
          <a:stretch/>
        </p:blipFill>
        <p:spPr>
          <a:xfrm>
            <a:off x="5791200" y="1828800"/>
            <a:ext cx="3689684" cy="327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A3BE8-5000-48D5-A579-4292ED2E0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8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commuting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766" y="5334000"/>
            <a:ext cx="2793074" cy="9124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Myriad Pro Light Cond" panose="020B0406030403020204" pitchFamily="34" charset="0"/>
              </a:rPr>
              <a:t>The number of people taking public transit increases dramatically with transit score</a:t>
            </a:r>
          </a:p>
        </p:txBody>
      </p:sp>
      <p:pic>
        <p:nvPicPr>
          <p:cNvPr id="5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D55AC25-C177-46F0-9ED2-BD00926B8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79874"/>
            <a:ext cx="10128738" cy="33213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13F958-EB55-4804-8B1A-612A05E54D57}"/>
              </a:ext>
            </a:extLst>
          </p:cNvPr>
          <p:cNvSpPr txBox="1">
            <a:spLocks/>
          </p:cNvSpPr>
          <p:nvPr/>
        </p:nvSpPr>
        <p:spPr>
          <a:xfrm>
            <a:off x="4835607" y="5257800"/>
            <a:ext cx="2860594" cy="10272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Myriad Pro Light Cond" panose="020B0406030403020204" pitchFamily="34" charset="0"/>
              </a:rPr>
              <a:t>While increased walk scores do correlate with more people walking,  this option is only viable for individuals working close to home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C841A9-BF39-4349-A009-38AC7DDDBEE7}"/>
              </a:ext>
            </a:extLst>
          </p:cNvPr>
          <p:cNvSpPr txBox="1">
            <a:spLocks/>
          </p:cNvSpPr>
          <p:nvPr/>
        </p:nvSpPr>
        <p:spPr>
          <a:xfrm>
            <a:off x="8229600" y="5268433"/>
            <a:ext cx="2895600" cy="1016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Myriad Pro Light Cond" panose="020B0406030403020204" pitchFamily="34" charset="0"/>
              </a:rPr>
              <a:t>While only a fraction of people bike to work, those living in areas with a higher bike score are more likely to do 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E719B-AE5F-411A-9D3A-0AF861D2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3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commuter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224"/>
            <a:ext cx="10674927" cy="1153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Myriad Pro Light Cond" panose="020B0406030403020204" pitchFamily="34" charset="0"/>
              </a:rPr>
              <a:t>How do areas where the greatest portion of people walk or bike look different the Chicago overall?</a:t>
            </a:r>
          </a:p>
          <a:p>
            <a:pPr lvl="1"/>
            <a:r>
              <a:rPr lang="en-US" sz="1600" dirty="0">
                <a:latin typeface="Myriad Pro Light Cond" panose="020B0406030403020204" pitchFamily="34" charset="0"/>
              </a:rPr>
              <a:t>More than 20% of commuters walk </a:t>
            </a:r>
          </a:p>
          <a:p>
            <a:pPr lvl="1"/>
            <a:r>
              <a:rPr lang="en-US" sz="1600" dirty="0">
                <a:latin typeface="Myriad Pro Light Cond" panose="020B0406030403020204" pitchFamily="34" charset="0"/>
              </a:rPr>
              <a:t>More than 3% of commuters walk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285922-687D-460F-B39F-9438E45DB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241143"/>
              </p:ext>
            </p:extLst>
          </p:nvPr>
        </p:nvGraphicFramePr>
        <p:xfrm>
          <a:off x="6658598" y="3313429"/>
          <a:ext cx="5263421" cy="8766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27437">
                  <a:extLst>
                    <a:ext uri="{9D8B030D-6E8A-4147-A177-3AD203B41FA5}">
                      <a16:colId xmlns:a16="http://schemas.microsoft.com/office/drawing/2014/main" val="2999305256"/>
                    </a:ext>
                  </a:extLst>
                </a:gridCol>
                <a:gridCol w="1028508">
                  <a:extLst>
                    <a:ext uri="{9D8B030D-6E8A-4147-A177-3AD203B41FA5}">
                      <a16:colId xmlns:a16="http://schemas.microsoft.com/office/drawing/2014/main" val="1976590688"/>
                    </a:ext>
                  </a:extLst>
                </a:gridCol>
                <a:gridCol w="1175437">
                  <a:extLst>
                    <a:ext uri="{9D8B030D-6E8A-4147-A177-3AD203B41FA5}">
                      <a16:colId xmlns:a16="http://schemas.microsoft.com/office/drawing/2014/main" val="1986896124"/>
                    </a:ext>
                  </a:extLst>
                </a:gridCol>
                <a:gridCol w="1232039">
                  <a:extLst>
                    <a:ext uri="{9D8B030D-6E8A-4147-A177-3AD203B41FA5}">
                      <a16:colId xmlns:a16="http://schemas.microsoft.com/office/drawing/2014/main" val="1615776030"/>
                    </a:ext>
                  </a:extLst>
                </a:gridCol>
              </a:tblGrid>
              <a:tr h="26705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  <a:latin typeface="+mn-lt"/>
                        </a:rPr>
                        <a:t>walkscore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  <a:latin typeface="+mn-lt"/>
                        </a:rPr>
                        <a:t>transitscore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  <a:latin typeface="+mn-lt"/>
                        </a:rPr>
                        <a:t>bikescore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71372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effectLst/>
                          <a:latin typeface="+mn-lt"/>
                        </a:rPr>
                        <a:t>More than 20% Walk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          91.90 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          96.44 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          85.70 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48641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effectLst/>
                          <a:latin typeface="+mn-lt"/>
                        </a:rPr>
                        <a:t>More than 3% Bike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          84.91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          77.55 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          86.09 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0427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effectLst/>
                          <a:latin typeface="+mn-lt"/>
                        </a:rPr>
                        <a:t>Chicago - All zips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          78.05 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+mn-lt"/>
                        </a:rPr>
                        <a:t>          68.39 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+mn-lt"/>
                        </a:rPr>
                        <a:t>          73.75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9794883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4F44BB9-FA35-4A57-9C96-86B29808C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3008"/>
              </p:ext>
            </p:extLst>
          </p:nvPr>
        </p:nvGraphicFramePr>
        <p:xfrm>
          <a:off x="6651476" y="5582267"/>
          <a:ext cx="5278073" cy="8125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36264">
                  <a:extLst>
                    <a:ext uri="{9D8B030D-6E8A-4147-A177-3AD203B41FA5}">
                      <a16:colId xmlns:a16="http://schemas.microsoft.com/office/drawing/2014/main" val="3802244577"/>
                    </a:ext>
                  </a:extLst>
                </a:gridCol>
                <a:gridCol w="2541809">
                  <a:extLst>
                    <a:ext uri="{9D8B030D-6E8A-4147-A177-3AD203B41FA5}">
                      <a16:colId xmlns:a16="http://schemas.microsoft.com/office/drawing/2014/main" val="1327963742"/>
                    </a:ext>
                  </a:extLst>
                </a:gridCol>
              </a:tblGrid>
              <a:tr h="20296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effectLst/>
                          <a:latin typeface="+mn-lt"/>
                        </a:rPr>
                        <a:t>Average income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28715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effectLst/>
                          <a:latin typeface="+mn-lt"/>
                        </a:rPr>
                        <a:t>More than 20% Walk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 </a:t>
                      </a:r>
                      <a:r>
                        <a:rPr lang="en-US" sz="1200">
                          <a:latin typeface="+mn-lt"/>
                        </a:rPr>
                        <a:t>$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      </a:t>
                      </a:r>
                      <a:r>
                        <a:rPr lang="en-US" sz="1200">
                          <a:latin typeface="+mn-lt"/>
                        </a:rPr>
                        <a:t>64,687 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23109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effectLst/>
                          <a:latin typeface="+mn-lt"/>
                        </a:rPr>
                        <a:t>More than 3% Bike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 </a:t>
                      </a:r>
                      <a:r>
                        <a:rPr lang="en-US" sz="1200">
                          <a:latin typeface="+mn-lt"/>
                        </a:rPr>
                        <a:t>$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      </a:t>
                      </a:r>
                      <a:r>
                        <a:rPr lang="en-US" sz="1200">
                          <a:latin typeface="+mn-lt"/>
                        </a:rPr>
                        <a:t>59,988 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70291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Chicago - All zips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 </a:t>
                      </a:r>
                      <a:r>
                        <a:rPr lang="en-US" sz="1200" dirty="0">
                          <a:latin typeface="+mn-lt"/>
                        </a:rPr>
                        <a:t>$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      </a:t>
                      </a:r>
                      <a:r>
                        <a:rPr lang="en-US" sz="1200" dirty="0">
                          <a:latin typeface="+mn-lt"/>
                        </a:rPr>
                        <a:t>57,835 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645600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2DE80B-EC9F-4AFD-A012-A84077815DFF}"/>
              </a:ext>
            </a:extLst>
          </p:cNvPr>
          <p:cNvSpPr txBox="1"/>
          <p:nvPr/>
        </p:nvSpPr>
        <p:spPr>
          <a:xfrm>
            <a:off x="1182168" y="4674550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1F8F40-D873-4CB0-993A-C07742BCC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" t="17414" r="749" b="2881"/>
          <a:stretch/>
        </p:blipFill>
        <p:spPr>
          <a:xfrm>
            <a:off x="342620" y="3841824"/>
            <a:ext cx="6096000" cy="248277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8229733-2445-4042-B4B2-873431F79A17}"/>
              </a:ext>
            </a:extLst>
          </p:cNvPr>
          <p:cNvSpPr/>
          <p:nvPr/>
        </p:nvSpPr>
        <p:spPr>
          <a:xfrm>
            <a:off x="1713884" y="4136165"/>
            <a:ext cx="1270475" cy="2284640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cs typeface="Calibri"/>
              </a:rPr>
              <a:t>x</a:t>
            </a:r>
            <a:endParaRPr lang="en-US" sz="1000">
              <a:cs typeface="Calibri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072B3E8-F8F6-4538-9664-43D4EAA94F3E}"/>
              </a:ext>
            </a:extLst>
          </p:cNvPr>
          <p:cNvSpPr txBox="1">
            <a:spLocks/>
          </p:cNvSpPr>
          <p:nvPr/>
        </p:nvSpPr>
        <p:spPr>
          <a:xfrm>
            <a:off x="6146561" y="2752696"/>
            <a:ext cx="5816839" cy="676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400" dirty="0">
                <a:latin typeface="Myriad Pro Light Cond" panose="020B0406030403020204" pitchFamily="34" charset="0"/>
              </a:rPr>
              <a:t>Areas with more people commuting via bike and by foot have higher bike scores and walk scores, respectively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81D7105-09ED-4B95-8385-B39A9FA5E3D6}"/>
              </a:ext>
            </a:extLst>
          </p:cNvPr>
          <p:cNvSpPr txBox="1">
            <a:spLocks/>
          </p:cNvSpPr>
          <p:nvPr/>
        </p:nvSpPr>
        <p:spPr>
          <a:xfrm>
            <a:off x="6146561" y="4982078"/>
            <a:ext cx="5775458" cy="676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400" dirty="0">
                <a:latin typeface="Myriad Pro Light Cond" panose="020B0406030403020204" pitchFamily="34" charset="0"/>
              </a:rPr>
              <a:t>Areas where more people walk to work have a higher average income.  </a:t>
            </a:r>
            <a:endParaRPr lang="en-US" dirty="0">
              <a:latin typeface="Myriad Pro Light Cond" panose="020B0406030403020204" pitchFamily="34" charset="0"/>
            </a:endParaRPr>
          </a:p>
          <a:p>
            <a:pPr marL="457200" lvl="1" indent="0">
              <a:buNone/>
            </a:pPr>
            <a:r>
              <a:rPr lang="en-US" sz="1400" dirty="0">
                <a:latin typeface="Myriad Pro Light Cond" panose="020B0406030403020204" pitchFamily="34" charset="0"/>
              </a:rPr>
              <a:t>Areas with more bikes have a slightly higher average income</a:t>
            </a:r>
            <a:endParaRPr lang="en-US" dirty="0">
              <a:latin typeface="Myriad Pro Light Cond" panose="020B0406030403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9A52D3A-8D13-49E9-A255-C066B1261F42}"/>
              </a:ext>
            </a:extLst>
          </p:cNvPr>
          <p:cNvSpPr txBox="1">
            <a:spLocks/>
          </p:cNvSpPr>
          <p:nvPr/>
        </p:nvSpPr>
        <p:spPr>
          <a:xfrm>
            <a:off x="316194" y="6419378"/>
            <a:ext cx="4190224" cy="662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000" dirty="0">
                <a:latin typeface="Myriad Pro Light Cond" panose="020B0406030403020204" pitchFamily="34" charset="0"/>
              </a:rPr>
              <a:t>~50% of the population with high levels of walking / biking are in there 20's and 30's compared to only 37% of the overall populations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DE0F1A-5673-45DA-9D94-1DF0E7654D0A}"/>
              </a:ext>
            </a:extLst>
          </p:cNvPr>
          <p:cNvSpPr txBox="1">
            <a:spLocks/>
          </p:cNvSpPr>
          <p:nvPr/>
        </p:nvSpPr>
        <p:spPr>
          <a:xfrm>
            <a:off x="-152400" y="3431732"/>
            <a:ext cx="6168639" cy="662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600" dirty="0">
                <a:latin typeface="Myriad Pro Light Cond" panose="020B0406030403020204" pitchFamily="34" charset="0"/>
              </a:rPr>
              <a:t>Areas with more people commuting via bike and by foot have more people in the 20's and 30's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8B0383-41E0-4B4E-B72B-E81D51BE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000"/>
            <a:ext cx="10515600" cy="1325563"/>
          </a:xfrm>
        </p:spPr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What is a smart city?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2964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Myriad Pro Light Cond" panose="020B0406030403020204" pitchFamily="34" charset="0"/>
              </a:rPr>
              <a:t>“A smart city is a municipality that uses information and communication technologies to increase operational efficiency, share information with the public and improve both the quality of government services and citizen welfare.”</a:t>
            </a:r>
          </a:p>
          <a:p>
            <a:pPr marL="0" indent="0">
              <a:buNone/>
            </a:pPr>
            <a:endParaRPr lang="en-US" dirty="0">
              <a:latin typeface="Myriad Pro Light Cond" panose="020B0406030403020204" pitchFamily="34" charset="0"/>
            </a:endParaRPr>
          </a:p>
          <a:p>
            <a:pPr marL="0" indent="0">
              <a:buNone/>
            </a:pPr>
            <a:endParaRPr lang="en-US" dirty="0">
              <a:latin typeface="Myriad Pro Light Cond" panose="020B0406030403020204" pitchFamily="34" charset="0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2EAB4-B754-46A7-8E5C-B4D47E62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0"/>
            <a:ext cx="1297259" cy="1350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EE719C-3464-4C05-8B75-C89DEE433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13374"/>
            <a:ext cx="4394504" cy="3057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E66AD-BC2B-415E-8C3E-E73260FB3875}"/>
              </a:ext>
            </a:extLst>
          </p:cNvPr>
          <p:cNvSpPr txBox="1"/>
          <p:nvPr/>
        </p:nvSpPr>
        <p:spPr>
          <a:xfrm>
            <a:off x="978195" y="6310387"/>
            <a:ext cx="3733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Myriad Pro Light Cond" panose="020B0406030403020204" pitchFamily="34" charset="0"/>
              </a:rPr>
              <a:t>Source: techtarget.com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24702-CBDA-45A2-AEA1-27D71433D5D0}"/>
              </a:ext>
            </a:extLst>
          </p:cNvPr>
          <p:cNvSpPr/>
          <p:nvPr/>
        </p:nvSpPr>
        <p:spPr>
          <a:xfrm>
            <a:off x="4724400" y="4343400"/>
            <a:ext cx="609600" cy="609600"/>
          </a:xfrm>
          <a:prstGeom prst="rect">
            <a:avLst/>
          </a:prstGeom>
          <a:noFill/>
          <a:ln w="571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AE83B6-5923-4C8C-9DC2-5CAA39DB759A}"/>
              </a:ext>
            </a:extLst>
          </p:cNvPr>
          <p:cNvCxnSpPr/>
          <p:nvPr/>
        </p:nvCxnSpPr>
        <p:spPr>
          <a:xfrm flipH="1">
            <a:off x="5410200" y="4572000"/>
            <a:ext cx="1396698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4A75A2-977B-44E5-977A-0F1BCC5C39E5}"/>
              </a:ext>
            </a:extLst>
          </p:cNvPr>
          <p:cNvSpPr txBox="1"/>
          <p:nvPr/>
        </p:nvSpPr>
        <p:spPr>
          <a:xfrm>
            <a:off x="6832449" y="4390527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yriad Pro Light Cond" panose="020B0406030403020204" pitchFamily="34" charset="0"/>
              </a:rPr>
              <a:t>To better plan a smart transportation system we need to understand the demographics of the population of whom we are planning.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D1D3E8-E74A-4835-9C7E-71739C573D99}"/>
              </a:ext>
            </a:extLst>
          </p:cNvPr>
          <p:cNvSpPr/>
          <p:nvPr/>
        </p:nvSpPr>
        <p:spPr>
          <a:xfrm>
            <a:off x="6806898" y="4255331"/>
            <a:ext cx="4216778" cy="1325563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14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9" y="381000"/>
            <a:ext cx="10515600" cy="1325563"/>
          </a:xfrm>
        </p:spPr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Post Mortem</a:t>
            </a:r>
            <a:r>
              <a:rPr lang="en-US" dirty="0">
                <a:latin typeface="Myriad Pro Cond" panose="020B0506030403020204" pitchFamily="34" charset="0"/>
                <a:cs typeface="Calibri Light"/>
              </a:rPr>
              <a:t> | challenges</a:t>
            </a:r>
            <a:endParaRPr lang="en-US" dirty="0">
              <a:latin typeface="Myriad Pro Cond" panose="020B0506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0000" cy="41941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Myriad Pro Light Cond" panose="020B0406030403020204" pitchFamily="34" charset="0"/>
              </a:rPr>
              <a:t>Lots of data</a:t>
            </a:r>
            <a:r>
              <a:rPr lang="en-US" dirty="0">
                <a:latin typeface="Myriad Pro Light Cond" panose="020B0406030403020204" pitchFamily="34" charset="0"/>
                <a:cs typeface="Calibri"/>
              </a:rPr>
              <a:t> available</a:t>
            </a:r>
            <a:endParaRPr lang="en-US" dirty="0">
              <a:latin typeface="Myriad Pro Light Cond" panose="020B0406030403020204" pitchFamily="34" charset="0"/>
            </a:endParaRPr>
          </a:p>
          <a:p>
            <a:r>
              <a:rPr lang="en-US" dirty="0">
                <a:latin typeface="Myriad Pro Light Cond" panose="020B0406030403020204" pitchFamily="34" charset="0"/>
                <a:cs typeface="Calibri"/>
              </a:rPr>
              <a:t>Choosing where to focus</a:t>
            </a:r>
          </a:p>
          <a:p>
            <a:pPr marL="0" indent="0">
              <a:buNone/>
            </a:pPr>
            <a:endParaRPr lang="en-US" dirty="0">
              <a:latin typeface="Myriad Pro Light Cond" panose="020B0406030403020204" pitchFamily="34" charset="0"/>
              <a:cs typeface="Calibri"/>
            </a:endParaRPr>
          </a:p>
          <a:p>
            <a:endParaRPr lang="en-US" dirty="0">
              <a:latin typeface="Myriad Pro Light Cond" panose="020B0406030403020204" pitchFamily="34" charset="0"/>
              <a:cs typeface="Calibri"/>
            </a:endParaRPr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8881C5D-BA92-4179-B193-E92E3A8F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44" y="1981200"/>
            <a:ext cx="6429456" cy="3614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2C8B8-C587-43A5-AC77-64D6AC1E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134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53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458787"/>
            <a:ext cx="10515600" cy="1325563"/>
          </a:xfrm>
        </p:spPr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Post Mortem</a:t>
            </a:r>
            <a:r>
              <a:rPr lang="en-US" dirty="0">
                <a:latin typeface="Myriad Pro Cond" panose="020B0506030403020204" pitchFamily="34" charset="0"/>
                <a:cs typeface="Calibri Light"/>
              </a:rPr>
              <a:t> | what next?</a:t>
            </a:r>
            <a:endParaRPr lang="en-US" dirty="0">
              <a:latin typeface="Myriad Pro Cond" panose="020B0506030403020204" pitchFamily="34" charset="0"/>
            </a:endParaRP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2DF4AE4-1358-4623-ACFC-AF0C3E630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65" b="50862"/>
          <a:stretch/>
        </p:blipFill>
        <p:spPr>
          <a:xfrm>
            <a:off x="7623232" y="1758617"/>
            <a:ext cx="3766127" cy="32705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50672B-A1B3-41E2-98E3-1C5466E1060B}"/>
              </a:ext>
            </a:extLst>
          </p:cNvPr>
          <p:cNvSpPr/>
          <p:nvPr/>
        </p:nvSpPr>
        <p:spPr>
          <a:xfrm>
            <a:off x="8534400" y="3581400"/>
            <a:ext cx="914400" cy="9340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Myriad Pro Light Cond" panose="020B0406030403020204" pitchFamily="34" charset="0"/>
                <a:cs typeface="Calibri"/>
              </a:rPr>
              <a:t>Look outside </a:t>
            </a:r>
          </a:p>
          <a:p>
            <a:r>
              <a:rPr lang="en-US" dirty="0">
                <a:latin typeface="Myriad Pro Light Cond" panose="020B0406030403020204" pitchFamily="34" charset="0"/>
                <a:cs typeface="Calibri"/>
              </a:rPr>
              <a:t>Look at data over time</a:t>
            </a:r>
          </a:p>
          <a:p>
            <a:r>
              <a:rPr lang="en-US" dirty="0">
                <a:latin typeface="Myriad Pro Light Cond" panose="020B0406030403020204" pitchFamily="34" charset="0"/>
                <a:cs typeface="Calibri"/>
              </a:rPr>
              <a:t>Using google maps could we create our own </a:t>
            </a:r>
            <a:r>
              <a:rPr lang="en-US" dirty="0" err="1">
                <a:latin typeface="Myriad Pro Light Cond" panose="020B0406030403020204" pitchFamily="34" charset="0"/>
                <a:cs typeface="Calibri"/>
              </a:rPr>
              <a:t>walkscore</a:t>
            </a:r>
            <a:r>
              <a:rPr lang="en-US" dirty="0">
                <a:latin typeface="Myriad Pro Light Cond" panose="020B0406030403020204" pitchFamily="34" charset="0"/>
                <a:cs typeface="Calibri"/>
              </a:rPr>
              <a:t> and compare it to the one we used?</a:t>
            </a:r>
            <a:endParaRPr lang="en-US" dirty="0">
              <a:latin typeface="Myriad Pro Light Cond" panose="020B0406030403020204" pitchFamily="34" charset="0"/>
            </a:endParaRPr>
          </a:p>
          <a:p>
            <a:endParaRPr lang="en-US" dirty="0">
              <a:latin typeface="Myriad Pro Light Cond" panose="020B0406030403020204" pitchFamily="34" charset="0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9AB78-72BD-46DD-A2A9-310A37FC8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134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5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9440"/>
            <a:ext cx="9144000" cy="2387600"/>
          </a:xfrm>
        </p:spPr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FA700-9DF2-4F9B-BD83-9BB511ED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602" y="146669"/>
            <a:ext cx="2972321" cy="29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8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Be at least 8-10 min. long </a:t>
            </a:r>
          </a:p>
          <a:p>
            <a:r>
              <a:rPr lang="en-US" dirty="0"/>
              <a:t>Describe the core message or hypothesis for your project. </a:t>
            </a:r>
          </a:p>
          <a:p>
            <a:r>
              <a:rPr lang="en-US" dirty="0"/>
              <a:t>Describe the questions you and your group found interesting, and what motivated you to answer them </a:t>
            </a:r>
          </a:p>
          <a:p>
            <a:r>
              <a:rPr lang="en-US" dirty="0"/>
              <a:t>Summarize where and how you found the data you used to answer these questions </a:t>
            </a:r>
          </a:p>
          <a:p>
            <a:r>
              <a:rPr lang="en-US" dirty="0"/>
              <a:t>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 </a:t>
            </a:r>
          </a:p>
          <a:p>
            <a:r>
              <a:rPr lang="en-US" dirty="0"/>
              <a:t>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 Summarize your conclusions. This should include a numerical summary (i.e., what data did your analysis yield), as well as visualizations of that summary (plots of the final analysis data) </a:t>
            </a:r>
          </a:p>
          <a:p>
            <a:r>
              <a:rPr lang="en-US" dirty="0"/>
              <a:t>Discuss the implications of your findings. This is where you get to have an open-ended discussion about what your findings "mean". </a:t>
            </a:r>
          </a:p>
          <a:p>
            <a:r>
              <a:rPr lang="en-US" dirty="0"/>
              <a:t>Tell a good story! Storytelling through data analysis is no different than in literature. Find your narrative and use your analysis and visualization skills to highlight conflict and resolution in your data</a:t>
            </a:r>
          </a:p>
        </p:txBody>
      </p:sp>
    </p:spTree>
    <p:extLst>
      <p:ext uri="{BB962C8B-B14F-4D97-AF65-F5344CB8AC3E}">
        <p14:creationId xmlns:p14="http://schemas.microsoft.com/office/powerpoint/2010/main" val="149860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64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Myriad Pro Light Cond" panose="020B0406030403020204" pitchFamily="34" charset="0"/>
              </a:rPr>
              <a:t>Does the accessibility of an area affect the economic makeup of the population?</a:t>
            </a:r>
          </a:p>
          <a:p>
            <a:pPr lvl="1"/>
            <a:r>
              <a:rPr lang="en-US" dirty="0">
                <a:latin typeface="Myriad Pro Light Cond" panose="020B0406030403020204" pitchFamily="34" charset="0"/>
              </a:rPr>
              <a:t>House value</a:t>
            </a:r>
          </a:p>
          <a:p>
            <a:pPr lvl="1"/>
            <a:r>
              <a:rPr lang="en-US" dirty="0">
                <a:latin typeface="Myriad Pro Light Cond" panose="020B0406030403020204" pitchFamily="34" charset="0"/>
              </a:rPr>
              <a:t>Income</a:t>
            </a:r>
          </a:p>
          <a:p>
            <a:pPr lvl="1"/>
            <a:r>
              <a:rPr lang="en-US" dirty="0">
                <a:latin typeface="Myriad Pro Light Cond" panose="020B0406030403020204" pitchFamily="34" charset="0"/>
              </a:rPr>
              <a:t>Poverty</a:t>
            </a:r>
          </a:p>
          <a:p>
            <a:pPr marL="457200" lvl="1" indent="0">
              <a:buNone/>
            </a:pPr>
            <a:endParaRPr lang="en-US" dirty="0">
              <a:latin typeface="Myriad Pro Light Cond" panose="020B0406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4CA7D-F1D2-4AC6-B1F7-5712FA04B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186" y="0"/>
            <a:ext cx="136551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C7E6-B570-40C6-89F2-567D7002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Myriad Pro Light Cond" panose="020B0406030403020204" pitchFamily="34" charset="0"/>
              </a:rPr>
              <a:t>Data Sources</a:t>
            </a:r>
          </a:p>
          <a:p>
            <a:r>
              <a:rPr lang="en-US" dirty="0" err="1">
                <a:latin typeface="Myriad Pro Light Cond" panose="020B0406030403020204" pitchFamily="34" charset="0"/>
              </a:rPr>
              <a:t>WalkScore</a:t>
            </a:r>
            <a:endParaRPr lang="en-US" dirty="0">
              <a:latin typeface="Myriad Pro Light Cond" panose="020B0406030403020204" pitchFamily="34" charset="0"/>
            </a:endParaRPr>
          </a:p>
          <a:p>
            <a:r>
              <a:rPr lang="en-US" dirty="0">
                <a:latin typeface="Myriad Pro Light Cond" panose="020B0406030403020204" pitchFamily="34" charset="0"/>
              </a:rPr>
              <a:t>Census</a:t>
            </a:r>
            <a:endParaRPr lang="en-US" strike="sngStrike" dirty="0">
              <a:latin typeface="Myriad Pro Light Cond" panose="020B0406030403020204" pitchFamily="34" charset="0"/>
            </a:endParaRPr>
          </a:p>
          <a:p>
            <a:r>
              <a:rPr lang="en-US" dirty="0">
                <a:latin typeface="Myriad Pro Light Cond" panose="020B0406030403020204" pitchFamily="34" charset="0"/>
              </a:rPr>
              <a:t>Cook County</a:t>
            </a:r>
          </a:p>
          <a:p>
            <a:endParaRPr lang="en-US" dirty="0">
              <a:latin typeface="Myriad Pro Light Cond" panose="020B0406030403020204" pitchFamily="34" charset="0"/>
            </a:endParaRPr>
          </a:p>
          <a:p>
            <a:r>
              <a:rPr lang="en-US" dirty="0">
                <a:latin typeface="Myriad Pro Light Cond" panose="020B0406030403020204" pitchFamily="34" charset="0"/>
              </a:rPr>
              <a:t>Zillow</a:t>
            </a:r>
          </a:p>
          <a:p>
            <a:endParaRPr lang="en-US" dirty="0">
              <a:latin typeface="Myriad Pro Light Cond" panose="020B0406030403020204" pitchFamily="34" charset="0"/>
            </a:endParaRPr>
          </a:p>
          <a:p>
            <a:endParaRPr lang="en-US" dirty="0">
              <a:latin typeface="Myriad Pro Light Cond" panose="020B0406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FF29B-158C-468A-A48C-7121BD25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1"/>
            <a:ext cx="1295400" cy="12754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54DC92-ADD0-4202-8BE7-7B7E7CC16CBF}"/>
              </a:ext>
            </a:extLst>
          </p:cNvPr>
          <p:cNvSpPr txBox="1">
            <a:spLocks/>
          </p:cNvSpPr>
          <p:nvPr/>
        </p:nvSpPr>
        <p:spPr>
          <a:xfrm>
            <a:off x="6934200" y="1825994"/>
            <a:ext cx="32004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>
                <a:latin typeface="Myriad Pro Light Cond" panose="020B0406030403020204" pitchFamily="34" charset="0"/>
              </a:rPr>
              <a:t>Scope of Analysis</a:t>
            </a:r>
          </a:p>
          <a:p>
            <a:r>
              <a:rPr lang="en-US" dirty="0">
                <a:latin typeface="Myriad Pro Light Cond" panose="020B0406030403020204" pitchFamily="34" charset="0"/>
              </a:rPr>
              <a:t>Chicago – 57 </a:t>
            </a:r>
            <a:r>
              <a:rPr lang="en-US" dirty="0" err="1">
                <a:latin typeface="Myriad Pro Light Cond" panose="020B0406030403020204" pitchFamily="34" charset="0"/>
              </a:rPr>
              <a:t>zipcodes</a:t>
            </a:r>
            <a:endParaRPr lang="en-US" dirty="0">
              <a:latin typeface="Myriad Pro Light Cond" panose="020B0406030403020204" pitchFamily="34" charset="0"/>
            </a:endParaRPr>
          </a:p>
          <a:p>
            <a:endParaRPr lang="en-US" dirty="0">
              <a:latin typeface="Myriad Pro Light Cond" panose="020B0406030403020204" pitchFamily="34" charset="0"/>
            </a:endParaRPr>
          </a:p>
          <a:p>
            <a:endParaRPr lang="en-US" dirty="0">
              <a:latin typeface="Myriad Pro Light Cond" panose="020B04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7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Data Pull +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7D525-02E1-4593-9BB9-F91709C19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15140"/>
            <a:ext cx="5677608" cy="5377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03845-E6CB-4413-8103-8B1B1305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600" y="0"/>
            <a:ext cx="1295400" cy="13983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5D1D20-69E5-431E-A958-E0F7B3AE9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69375"/>
            <a:ext cx="3863675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97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demographics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B50C147-490F-459E-90DA-0E92DA7EA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20" r="-82" b="-159"/>
          <a:stretch/>
        </p:blipFill>
        <p:spPr>
          <a:xfrm>
            <a:off x="0" y="1676741"/>
            <a:ext cx="3922079" cy="4578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828E90-272C-4D3F-9F08-288080C20BBA}"/>
              </a:ext>
            </a:extLst>
          </p:cNvPr>
          <p:cNvSpPr txBox="1"/>
          <p:nvPr/>
        </p:nvSpPr>
        <p:spPr>
          <a:xfrm>
            <a:off x="478971" y="62520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yriad Pro Light Cond" panose="020B0406030403020204" pitchFamily="34" charset="0"/>
              </a:rPr>
              <a:t>Median Age by zip code</a:t>
            </a:r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4514FD54-1161-458A-85AB-5FFB0A4E0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48" r="-82" b="-158"/>
          <a:stretch/>
        </p:blipFill>
        <p:spPr>
          <a:xfrm>
            <a:off x="4131249" y="1676741"/>
            <a:ext cx="3927388" cy="4600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509B37-E15A-4F07-9AE4-5E86DA830EE4}"/>
              </a:ext>
            </a:extLst>
          </p:cNvPr>
          <p:cNvSpPr txBox="1"/>
          <p:nvPr/>
        </p:nvSpPr>
        <p:spPr>
          <a:xfrm>
            <a:off x="4724399" y="628105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yriad Pro Light Cond" panose="020B0406030403020204" pitchFamily="34" charset="0"/>
              </a:rPr>
              <a:t>Poverty Rate by zip code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32EB425-B898-4C6F-BD57-880A495E52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83" b="-197"/>
          <a:stretch/>
        </p:blipFill>
        <p:spPr>
          <a:xfrm>
            <a:off x="8265885" y="1683998"/>
            <a:ext cx="3926117" cy="4587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31888B-FDC5-4049-82CA-2B2BA1E3D6DC}"/>
              </a:ext>
            </a:extLst>
          </p:cNvPr>
          <p:cNvSpPr txBox="1"/>
          <p:nvPr/>
        </p:nvSpPr>
        <p:spPr>
          <a:xfrm>
            <a:off x="8316685" y="6281055"/>
            <a:ext cx="392611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yriad Pro Light Cond" panose="020B0406030403020204" pitchFamily="34" charset="0"/>
              </a:rPr>
              <a:t>Median Household income by zip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3D808-1D5F-41FF-87A3-2B1E1374C266}"/>
              </a:ext>
            </a:extLst>
          </p:cNvPr>
          <p:cNvSpPr txBox="1"/>
          <p:nvPr/>
        </p:nvSpPr>
        <p:spPr>
          <a:xfrm>
            <a:off x="2730795" y="1906772"/>
            <a:ext cx="988830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Myriad Pro Light Cond" panose="020B0406030403020204" pitchFamily="34" charset="0"/>
              </a:rPr>
              <a:t>Median: 34</a:t>
            </a:r>
            <a:endParaRPr lang="en-US">
              <a:latin typeface="Myriad Pro Light Cond" panose="020B0406030403020204" pitchFamily="34" charset="0"/>
            </a:endParaRPr>
          </a:p>
          <a:p>
            <a:r>
              <a:rPr lang="en-US" sz="1000">
                <a:latin typeface="Myriad Pro Light Cond" panose="020B0406030403020204" pitchFamily="34" charset="0"/>
              </a:rPr>
              <a:t>Min: 26</a:t>
            </a:r>
          </a:p>
          <a:p>
            <a:r>
              <a:rPr lang="en-US" sz="1000">
                <a:latin typeface="Myriad Pro Light Cond" panose="020B0406030403020204" pitchFamily="34" charset="0"/>
              </a:rPr>
              <a:t>Max:: 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D60EF7-3C70-4F94-B16D-8B41C328A9BF}"/>
              </a:ext>
            </a:extLst>
          </p:cNvPr>
          <p:cNvSpPr txBox="1"/>
          <p:nvPr/>
        </p:nvSpPr>
        <p:spPr>
          <a:xfrm>
            <a:off x="6948376" y="1889051"/>
            <a:ext cx="988830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Myriad Pro Light Cond" panose="020B0406030403020204" pitchFamily="34" charset="0"/>
              </a:rPr>
              <a:t>Median: 19%</a:t>
            </a:r>
            <a:endParaRPr lang="en-US" dirty="0">
              <a:latin typeface="Myriad Pro Light Cond" panose="020B0406030403020204" pitchFamily="34" charset="0"/>
            </a:endParaRPr>
          </a:p>
          <a:p>
            <a:r>
              <a:rPr lang="en-US" sz="1000" dirty="0">
                <a:latin typeface="Myriad Pro Light Cond" panose="020B0406030403020204" pitchFamily="34" charset="0"/>
              </a:rPr>
              <a:t>Min: 3%</a:t>
            </a:r>
          </a:p>
          <a:p>
            <a:r>
              <a:rPr lang="en-US" sz="1000" dirty="0">
                <a:latin typeface="Myriad Pro Light Cond" panose="020B0406030403020204" pitchFamily="34" charset="0"/>
              </a:rPr>
              <a:t>Max:: 45%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3A85-46FF-4511-9FE6-EBDF09E7E68B}"/>
              </a:ext>
            </a:extLst>
          </p:cNvPr>
          <p:cNvSpPr txBox="1"/>
          <p:nvPr/>
        </p:nvSpPr>
        <p:spPr>
          <a:xfrm>
            <a:off x="11079701" y="1907412"/>
            <a:ext cx="988830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Myriad Pro Light Cond" panose="020B0406030403020204" pitchFamily="34" charset="0"/>
              </a:rPr>
              <a:t>Median: $54K</a:t>
            </a:r>
            <a:endParaRPr lang="en-US">
              <a:latin typeface="Myriad Pro Light Cond" panose="020B0406030403020204" pitchFamily="34" charset="0"/>
            </a:endParaRPr>
          </a:p>
          <a:p>
            <a:r>
              <a:rPr lang="en-US" sz="1000">
                <a:latin typeface="Myriad Pro Light Cond" panose="020B0406030403020204" pitchFamily="34" charset="0"/>
              </a:rPr>
              <a:t>Min: $19K</a:t>
            </a:r>
          </a:p>
          <a:p>
            <a:r>
              <a:rPr lang="en-US" sz="1000">
                <a:latin typeface="Myriad Pro Light Cond" panose="020B0406030403020204" pitchFamily="34" charset="0"/>
              </a:rPr>
              <a:t>Max:: $107K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42D445-3CD2-4969-A921-0DB62174F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7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78915" cy="1332820"/>
          </a:xfrm>
        </p:spPr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walk, transit, bike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551E6-DA7A-440D-95BD-226A65E69E2E}"/>
              </a:ext>
            </a:extLst>
          </p:cNvPr>
          <p:cNvSpPr txBox="1"/>
          <p:nvPr/>
        </p:nvSpPr>
        <p:spPr>
          <a:xfrm>
            <a:off x="587828" y="626654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yriad Pro Light Cond" panose="020B0406030403020204" pitchFamily="34" charset="0"/>
              </a:rPr>
              <a:t>Walkscore by zip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6D82C-1F29-4853-B7E2-9E24A7D0EDC8}"/>
              </a:ext>
            </a:extLst>
          </p:cNvPr>
          <p:cNvSpPr txBox="1"/>
          <p:nvPr/>
        </p:nvSpPr>
        <p:spPr>
          <a:xfrm>
            <a:off x="4724400" y="626654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yriad Pro Light Cond" panose="020B0406030403020204" pitchFamily="34" charset="0"/>
              </a:rPr>
              <a:t>Transitscore by zip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C2D4F-FA1C-4F24-9835-17CF8ED1A4C0}"/>
              </a:ext>
            </a:extLst>
          </p:cNvPr>
          <p:cNvSpPr txBox="1"/>
          <p:nvPr/>
        </p:nvSpPr>
        <p:spPr>
          <a:xfrm>
            <a:off x="8868228" y="626654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Myriad Pro Light Cond" panose="020B0406030403020204" pitchFamily="34" charset="0"/>
              </a:rPr>
              <a:t>Bikescore by zip code</a:t>
            </a:r>
          </a:p>
        </p:txBody>
      </p:sp>
      <p:pic>
        <p:nvPicPr>
          <p:cNvPr id="5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84680E2E-6A62-4D9F-8BFF-0B6B41221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09" t="-240" r="-104" b="-155"/>
          <a:stretch/>
        </p:blipFill>
        <p:spPr>
          <a:xfrm>
            <a:off x="4158344" y="1706557"/>
            <a:ext cx="3953088" cy="4560214"/>
          </a:xfrm>
          <a:prstGeom prst="rect">
            <a:avLst/>
          </a:prstGeom>
        </p:spPr>
      </p:pic>
      <p:pic>
        <p:nvPicPr>
          <p:cNvPr id="8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4276D596-086D-4776-A540-696496A798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40" t="57" r="-22" b="-97"/>
          <a:stretch/>
        </p:blipFill>
        <p:spPr>
          <a:xfrm>
            <a:off x="8291044" y="1686596"/>
            <a:ext cx="3902886" cy="4558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47479-A930-4998-9C54-25217A4763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489"/>
          <a:stretch/>
        </p:blipFill>
        <p:spPr>
          <a:xfrm>
            <a:off x="-28353" y="1686596"/>
            <a:ext cx="3929310" cy="4551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56AC38-F469-4E5B-A9F9-B55975EF4455}"/>
              </a:ext>
            </a:extLst>
          </p:cNvPr>
          <p:cNvSpPr txBox="1"/>
          <p:nvPr/>
        </p:nvSpPr>
        <p:spPr>
          <a:xfrm>
            <a:off x="2730795" y="1906772"/>
            <a:ext cx="988830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Myriad Pro Light Cond" panose="020B0406030403020204" pitchFamily="34" charset="0"/>
              </a:rPr>
              <a:t>Median: 83</a:t>
            </a:r>
            <a:endParaRPr lang="en-US">
              <a:latin typeface="Myriad Pro Light Cond" panose="020B0406030403020204" pitchFamily="34" charset="0"/>
            </a:endParaRPr>
          </a:p>
          <a:p>
            <a:r>
              <a:rPr lang="en-US" sz="1000">
                <a:latin typeface="Myriad Pro Light Cond" panose="020B0406030403020204" pitchFamily="34" charset="0"/>
              </a:rPr>
              <a:t>Min: 9</a:t>
            </a:r>
          </a:p>
          <a:p>
            <a:r>
              <a:rPr lang="en-US" sz="1000">
                <a:latin typeface="Myriad Pro Light Cond" panose="020B0406030403020204" pitchFamily="34" charset="0"/>
              </a:rPr>
              <a:t>Max: 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44B3EA-B29A-4C23-AC55-38995F676A55}"/>
              </a:ext>
            </a:extLst>
          </p:cNvPr>
          <p:cNvSpPr txBox="1"/>
          <p:nvPr/>
        </p:nvSpPr>
        <p:spPr>
          <a:xfrm>
            <a:off x="6948376" y="1889051"/>
            <a:ext cx="988830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Myriad Pro Light Cond" panose="020B0406030403020204" pitchFamily="34" charset="0"/>
              </a:rPr>
              <a:t>Median: 67</a:t>
            </a:r>
            <a:endParaRPr lang="en-US">
              <a:latin typeface="Myriad Pro Light Cond" panose="020B0406030403020204" pitchFamily="34" charset="0"/>
            </a:endParaRPr>
          </a:p>
          <a:p>
            <a:r>
              <a:rPr lang="en-US" sz="1000">
                <a:latin typeface="Myriad Pro Light Cond" panose="020B0406030403020204" pitchFamily="34" charset="0"/>
              </a:rPr>
              <a:t>Min: 30</a:t>
            </a:r>
          </a:p>
          <a:p>
            <a:r>
              <a:rPr lang="en-US" sz="1000">
                <a:latin typeface="Myriad Pro Light Cond" panose="020B0406030403020204" pitchFamily="34" charset="0"/>
              </a:rPr>
              <a:t>Max: 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8594DD-F96E-4C4C-9666-5076612AB27D}"/>
              </a:ext>
            </a:extLst>
          </p:cNvPr>
          <p:cNvSpPr txBox="1"/>
          <p:nvPr/>
        </p:nvSpPr>
        <p:spPr>
          <a:xfrm>
            <a:off x="11079701" y="1907412"/>
            <a:ext cx="988830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Myriad Pro Light Cond" panose="020B0406030403020204" pitchFamily="34" charset="0"/>
              </a:rPr>
              <a:t>Median: 76</a:t>
            </a:r>
            <a:endParaRPr lang="en-US">
              <a:latin typeface="Myriad Pro Light Cond" panose="020B0406030403020204" pitchFamily="34" charset="0"/>
            </a:endParaRPr>
          </a:p>
          <a:p>
            <a:r>
              <a:rPr lang="en-US" sz="1000">
                <a:latin typeface="Myriad Pro Light Cond" panose="020B0406030403020204" pitchFamily="34" charset="0"/>
              </a:rPr>
              <a:t>Min: 43</a:t>
            </a:r>
          </a:p>
          <a:p>
            <a:r>
              <a:rPr lang="en-US" sz="1000">
                <a:latin typeface="Myriad Pro Light Cond" panose="020B0406030403020204" pitchFamily="34" charset="0"/>
              </a:rPr>
              <a:t>Max: 95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7041EA-1769-4F30-8084-BFD8724D4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7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median 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C54CD-A16D-4AD8-8EEE-E2AE28AB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67BEC-7561-4F3B-A8F1-1FDA07E51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854686"/>
            <a:ext cx="11353800" cy="28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3C28-D458-41C9-B5CB-6F968B9D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58200" cy="1332820"/>
          </a:xfrm>
        </p:spPr>
        <p:txBody>
          <a:bodyPr/>
          <a:lstStyle/>
          <a:p>
            <a:r>
              <a:rPr lang="en-US" dirty="0">
                <a:latin typeface="Myriad Pro Cond" panose="020B0506030403020204" pitchFamily="34" charset="0"/>
              </a:rPr>
              <a:t>Discussion | age distribution by </a:t>
            </a:r>
            <a:r>
              <a:rPr lang="en-US" dirty="0" err="1">
                <a:latin typeface="Myriad Pro Cond" panose="020B0506030403020204" pitchFamily="34" charset="0"/>
              </a:rPr>
              <a:t>walkscore</a:t>
            </a:r>
            <a:endParaRPr lang="en-US" dirty="0">
              <a:latin typeface="Myriad Pro Cond" panose="020B0506030403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5BA338A-1E50-F24D-9DFD-92E5B74E6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701581"/>
              </p:ext>
            </p:extLst>
          </p:nvPr>
        </p:nvGraphicFramePr>
        <p:xfrm>
          <a:off x="228600" y="1371600"/>
          <a:ext cx="7853625" cy="4911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E4132E-1729-4F86-9A0E-C6977EE3B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31924"/>
              </p:ext>
            </p:extLst>
          </p:nvPr>
        </p:nvGraphicFramePr>
        <p:xfrm>
          <a:off x="8763000" y="4267200"/>
          <a:ext cx="3207833" cy="2453640"/>
        </p:xfrm>
        <a:graphic>
          <a:graphicData uri="http://schemas.openxmlformats.org/drawingml/2006/table">
            <a:tbl>
              <a:tblPr/>
              <a:tblGrid>
                <a:gridCol w="724783">
                  <a:extLst>
                    <a:ext uri="{9D8B030D-6E8A-4147-A177-3AD203B41FA5}">
                      <a16:colId xmlns:a16="http://schemas.microsoft.com/office/drawing/2014/main" val="2306888436"/>
                    </a:ext>
                  </a:extLst>
                </a:gridCol>
                <a:gridCol w="496610">
                  <a:extLst>
                    <a:ext uri="{9D8B030D-6E8A-4147-A177-3AD203B41FA5}">
                      <a16:colId xmlns:a16="http://schemas.microsoft.com/office/drawing/2014/main" val="1220343028"/>
                    </a:ext>
                  </a:extLst>
                </a:gridCol>
                <a:gridCol w="496610">
                  <a:extLst>
                    <a:ext uri="{9D8B030D-6E8A-4147-A177-3AD203B41FA5}">
                      <a16:colId xmlns:a16="http://schemas.microsoft.com/office/drawing/2014/main" val="2566346499"/>
                    </a:ext>
                  </a:extLst>
                </a:gridCol>
                <a:gridCol w="496610">
                  <a:extLst>
                    <a:ext uri="{9D8B030D-6E8A-4147-A177-3AD203B41FA5}">
                      <a16:colId xmlns:a16="http://schemas.microsoft.com/office/drawing/2014/main" val="1727097162"/>
                    </a:ext>
                  </a:extLst>
                </a:gridCol>
                <a:gridCol w="496610">
                  <a:extLst>
                    <a:ext uri="{9D8B030D-6E8A-4147-A177-3AD203B41FA5}">
                      <a16:colId xmlns:a16="http://schemas.microsoft.com/office/drawing/2014/main" val="981233748"/>
                    </a:ext>
                  </a:extLst>
                </a:gridCol>
                <a:gridCol w="496610">
                  <a:extLst>
                    <a:ext uri="{9D8B030D-6E8A-4147-A177-3AD203B41FA5}">
                      <a16:colId xmlns:a16="http://schemas.microsoft.com/office/drawing/2014/main" val="1984273113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144810"/>
                  </a:ext>
                </a:extLst>
              </a:tr>
              <a:tr h="26670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Distribution by Walkscore Band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11917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Walkscore Band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51251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Band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&lt;51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51-65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66-80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81-95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20256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3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9F3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FD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23837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2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E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3920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E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A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2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91979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30-39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D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0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AC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7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C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4425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40-49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0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1D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1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2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5364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50-59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BC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0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3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F3E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58966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60-69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5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7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5574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F2D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7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FB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8019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5836F08-2C98-4B1E-88DB-6DC43DBB5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117" y="0"/>
            <a:ext cx="1298863" cy="114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3BAE7-FA2D-4FE0-BA39-5C698A37A75C}"/>
              </a:ext>
            </a:extLst>
          </p:cNvPr>
          <p:cNvSpPr txBox="1"/>
          <p:nvPr/>
        </p:nvSpPr>
        <p:spPr>
          <a:xfrm>
            <a:off x="7543800" y="6231265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yriad Pro Light Cond" panose="020B0406030403020204" pitchFamily="34" charset="0"/>
              </a:rPr>
              <a:t>Chi Square test</a:t>
            </a:r>
          </a:p>
          <a:p>
            <a:r>
              <a:rPr lang="en-US" sz="1400" dirty="0">
                <a:latin typeface="Myriad Pro Light Cond" panose="020B0406030403020204" pitchFamily="34" charset="0"/>
              </a:rPr>
              <a:t>P value &lt;0.001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9D344-53D6-4A91-876D-A3813688512E}"/>
              </a:ext>
            </a:extLst>
          </p:cNvPr>
          <p:cNvSpPr txBox="1"/>
          <p:nvPr/>
        </p:nvSpPr>
        <p:spPr>
          <a:xfrm>
            <a:off x="2133600" y="5923488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yriad Pro Light Cond" panose="020B0406030403020204" pitchFamily="34" charset="0"/>
              </a:rPr>
              <a:t>walkscore</a:t>
            </a:r>
            <a:endParaRPr lang="en-US" sz="1400" dirty="0">
              <a:latin typeface="Myriad Pro Light Cond" panose="020B0406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32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1140</Words>
  <Application>Microsoft Office PowerPoint</Application>
  <PresentationFormat>Widescreen</PresentationFormat>
  <Paragraphs>358</Paragraphs>
  <Slides>23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Myriad Pro Cond</vt:lpstr>
      <vt:lpstr>Myriad Pro Light Cond</vt:lpstr>
      <vt:lpstr>Office Theme</vt:lpstr>
      <vt:lpstr>Smart Cities</vt:lpstr>
      <vt:lpstr>What is a smart city?</vt:lpstr>
      <vt:lpstr>Questions</vt:lpstr>
      <vt:lpstr>Data Exploration</vt:lpstr>
      <vt:lpstr>Data Pull + Analysis</vt:lpstr>
      <vt:lpstr>Discussion | demographics</vt:lpstr>
      <vt:lpstr>Discussion | walk, transit, bike</vt:lpstr>
      <vt:lpstr>Discussion | median age</vt:lpstr>
      <vt:lpstr>Discussion | age distribution by walkscore</vt:lpstr>
      <vt:lpstr>Discussion | age distribution by transitscore</vt:lpstr>
      <vt:lpstr>Discussion | age distribution by bikescore</vt:lpstr>
      <vt:lpstr>Discussion | per capital income</vt:lpstr>
      <vt:lpstr>Discussion | household size</vt:lpstr>
      <vt:lpstr>Discussion | poverty rate</vt:lpstr>
      <vt:lpstr>Discussion | home value</vt:lpstr>
      <vt:lpstr>Discussion | commuting</vt:lpstr>
      <vt:lpstr>Discussion | commuting</vt:lpstr>
      <vt:lpstr>Discussion | commuting</vt:lpstr>
      <vt:lpstr>Discussion | commuter patterns</vt:lpstr>
      <vt:lpstr>Post Mortem | challenges</vt:lpstr>
      <vt:lpstr>Post Mortem | what next?</vt:lpstr>
      <vt:lpstr>Questions?</vt:lpstr>
      <vt:lpstr>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</dc:title>
  <dc:creator>Katy Liang</dc:creator>
  <cp:lastModifiedBy>Katy Liang</cp:lastModifiedBy>
  <cp:revision>149</cp:revision>
  <dcterms:created xsi:type="dcterms:W3CDTF">2018-09-10T15:30:42Z</dcterms:created>
  <dcterms:modified xsi:type="dcterms:W3CDTF">2018-09-13T00:38:35Z</dcterms:modified>
</cp:coreProperties>
</file>